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8" r:id="rId1"/>
  </p:sldMasterIdLst>
  <p:notesMasterIdLst>
    <p:notesMasterId r:id="rId13"/>
  </p:notesMasterIdLst>
  <p:sldIdLst>
    <p:sldId id="256" r:id="rId2"/>
    <p:sldId id="257" r:id="rId3"/>
    <p:sldId id="265" r:id="rId4"/>
    <p:sldId id="266" r:id="rId5"/>
    <p:sldId id="261" r:id="rId6"/>
    <p:sldId id="267" r:id="rId7"/>
    <p:sldId id="270" r:id="rId8"/>
    <p:sldId id="271" r:id="rId9"/>
    <p:sldId id="264" r:id="rId10"/>
    <p:sldId id="269" r:id="rId11"/>
    <p:sldId id="268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676"/>
    <p:restoredTop sz="83840" autoAdjust="0"/>
  </p:normalViewPr>
  <p:slideViewPr>
    <p:cSldViewPr snapToGrid="0" snapToObjects="1">
      <p:cViewPr varScale="1">
        <p:scale>
          <a:sx n="105" d="100"/>
          <a:sy n="105" d="100"/>
        </p:scale>
        <p:origin x="664" y="1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C0C5E5-F818-2A4A-8149-5E490F89A01A}" type="datetimeFigureOut">
              <a:rPr lang="en-US" smtClean="0"/>
              <a:t>4/12/16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418BA2-36B5-9445-BBB2-285BAE3868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2388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Organic</a:t>
            </a:r>
            <a:r>
              <a:rPr lang="en-US" baseline="0" dirty="0" smtClean="0"/>
              <a:t> means you just don</a:t>
            </a:r>
            <a:r>
              <a:rPr lang="uk-UA" baseline="0" dirty="0" smtClean="0"/>
              <a:t>’</a:t>
            </a:r>
            <a:r>
              <a:rPr lang="en-US" baseline="0" dirty="0" smtClean="0"/>
              <a:t>t use pesticides or spray that harm the product. USDA regulates the testing and labeling of Organic. All Natural, No artificial ingredients.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418BA2-36B5-9445-BBB2-285BAE3868E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8499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smtClean="0"/>
              <a:t>1. Anyone that want</a:t>
            </a:r>
            <a:r>
              <a:rPr lang="en-US" baseline="0" dirty="0" smtClean="0"/>
              <a:t>s more information or make a decision right in the grocery store can do so</a:t>
            </a:r>
            <a:endParaRPr lang="en-US" dirty="0" smtClean="0"/>
          </a:p>
          <a:p>
            <a:pPr lvl="0">
              <a:spcBef>
                <a:spcPts val="0"/>
              </a:spcBef>
              <a:buNone/>
            </a:pPr>
            <a:r>
              <a:rPr lang="en-US" dirty="0" smtClean="0"/>
              <a:t>2. Fast is the</a:t>
            </a:r>
            <a:r>
              <a:rPr lang="en-US" baseline="0" dirty="0" smtClean="0"/>
              <a:t> key word.. We want our app to give really fast feedback and also allow users to navigate the app easily</a:t>
            </a:r>
            <a:endParaRPr lang="en-US" dirty="0" smtClean="0"/>
          </a:p>
          <a:p>
            <a:pPr lvl="0">
              <a:spcBef>
                <a:spcPts val="0"/>
              </a:spcBef>
              <a:buNone/>
            </a:pPr>
            <a:r>
              <a:rPr lang="en-US" dirty="0" smtClean="0"/>
              <a:t>3. Any</a:t>
            </a:r>
            <a:r>
              <a:rPr lang="en-US" baseline="0" dirty="0" smtClean="0"/>
              <a:t> user with a phone or tablet will be able to use the app, because we tried at all costs to make it as low tech as possible</a:t>
            </a:r>
            <a:endParaRPr lang="en-US" dirty="0" smtClean="0"/>
          </a:p>
          <a:p>
            <a:pPr lvl="0">
              <a:spcBef>
                <a:spcPts val="0"/>
              </a:spcBef>
              <a:buNone/>
            </a:pPr>
            <a:r>
              <a:rPr lang="en-US" dirty="0" smtClean="0"/>
              <a:t>4. Provide easy to understand information</a:t>
            </a:r>
            <a:r>
              <a:rPr lang="en-US" baseline="0" dirty="0" smtClean="0"/>
              <a:t> on the products in a way that you could find exactly what you want to know</a:t>
            </a:r>
            <a:endParaRPr lang="en-US" dirty="0" smtClean="0"/>
          </a:p>
          <a:p>
            <a:pPr lvl="0">
              <a:spcBef>
                <a:spcPts val="0"/>
              </a:spcBef>
              <a:buNone/>
            </a:pPr>
            <a:r>
              <a:rPr lang="en-US" dirty="0" smtClean="0"/>
              <a:t>5.</a:t>
            </a:r>
            <a:r>
              <a:rPr lang="en-US" baseline="0" dirty="0" smtClean="0"/>
              <a:t> Another goal will be that you can you use our app to search for competing prices in most grocery stores or supermarkets</a:t>
            </a:r>
            <a:endParaRPr lang="en-US" dirty="0" smtClean="0"/>
          </a:p>
          <a:p>
            <a:pPr lvl="0">
              <a:spcBef>
                <a:spcPts val="0"/>
              </a:spcBef>
              <a:buNone/>
            </a:pPr>
            <a:r>
              <a:rPr lang="en-US" dirty="0" smtClean="0"/>
              <a:t>6. OVERALL OUR GOAL</a:t>
            </a:r>
            <a:r>
              <a:rPr lang="en-US" baseline="0" dirty="0" smtClean="0"/>
              <a:t> = SHOPPER. Make it as enjoyable as we can for the user so they will want to come back and try </a:t>
            </a:r>
            <a:r>
              <a:rPr lang="en-US" baseline="0" smtClean="0"/>
              <a:t>it again</a:t>
            </a:r>
            <a:endParaRPr lang="en-US" dirty="0" smtClean="0"/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54" name="Shape 15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024642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Why we chose Android.</a:t>
            </a:r>
            <a:r>
              <a:rPr lang="en-US" baseline="0" dirty="0" smtClean="0"/>
              <a:t> Why we chose </a:t>
            </a:r>
            <a:r>
              <a:rPr lang="en-US" baseline="0" dirty="0" err="1" smtClean="0"/>
              <a:t>SQlite</a:t>
            </a:r>
            <a:r>
              <a:rPr lang="en-US" baseline="0" dirty="0" smtClean="0"/>
              <a:t> </a:t>
            </a:r>
            <a:r>
              <a:rPr lang="en-US" baseline="0" dirty="0" smtClean="0"/>
              <a:t>and Vision API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418BA2-36B5-9445-BBB2-285BAE3868E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7837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You can even see on</a:t>
            </a:r>
            <a:r>
              <a:rPr lang="en-US" baseline="0" dirty="0" smtClean="0"/>
              <a:t> the M&amp;M package that this product has been partially produced with genetic engineering.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418BA2-36B5-9445-BBB2-285BAE3868E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9958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A7FF9-63BC-1F4C-824A-4BCBAB76742E}" type="datetimeFigureOut">
              <a:rPr lang="en-US" smtClean="0"/>
              <a:t>4/12/16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4D3DD-5FCD-B547-A190-9E3FB1F60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860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A7FF9-63BC-1F4C-824A-4BCBAB76742E}" type="datetimeFigureOut">
              <a:rPr lang="en-US" smtClean="0"/>
              <a:t>4/12/16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4D3DD-5FCD-B547-A190-9E3FB1F60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667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A7FF9-63BC-1F4C-824A-4BCBAB76742E}" type="datetimeFigureOut">
              <a:rPr lang="en-US" smtClean="0"/>
              <a:t>4/12/16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4D3DD-5FCD-B547-A190-9E3FB1F60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00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A7FF9-63BC-1F4C-824A-4BCBAB76742E}" type="datetimeFigureOut">
              <a:rPr lang="en-US" smtClean="0"/>
              <a:t>4/12/16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4D3DD-5FCD-B547-A190-9E3FB1F60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976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A7FF9-63BC-1F4C-824A-4BCBAB76742E}" type="datetimeFigureOut">
              <a:rPr lang="en-US" smtClean="0"/>
              <a:t>4/12/16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4D3DD-5FCD-B547-A190-9E3FB1F60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626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A7FF9-63BC-1F4C-824A-4BCBAB76742E}" type="datetimeFigureOut">
              <a:rPr lang="en-US" smtClean="0"/>
              <a:t>4/12/16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4D3DD-5FCD-B547-A190-9E3FB1F60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253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A7FF9-63BC-1F4C-824A-4BCBAB76742E}" type="datetimeFigureOut">
              <a:rPr lang="en-US" smtClean="0"/>
              <a:t>4/12/16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4D3DD-5FCD-B547-A190-9E3FB1F60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404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A7FF9-63BC-1F4C-824A-4BCBAB76742E}" type="datetimeFigureOut">
              <a:rPr lang="en-US" smtClean="0"/>
              <a:t>4/12/16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4D3DD-5FCD-B547-A190-9E3FB1F60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61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A7FF9-63BC-1F4C-824A-4BCBAB76742E}" type="datetimeFigureOut">
              <a:rPr lang="en-US" smtClean="0"/>
              <a:t>4/12/16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4D3DD-5FCD-B547-A190-9E3FB1F60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025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A7FF9-63BC-1F4C-824A-4BCBAB76742E}" type="datetimeFigureOut">
              <a:rPr lang="en-US" smtClean="0"/>
              <a:t>4/12/16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2F34D3DD-5FCD-B547-A190-9E3FB1F60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26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A7FF9-63BC-1F4C-824A-4BCBAB76742E}" type="datetimeFigureOut">
              <a:rPr lang="en-US" smtClean="0"/>
              <a:t>4/12/16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4D3DD-5FCD-B547-A190-9E3FB1F60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180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A7FF9-63BC-1F4C-824A-4BCBAB76742E}" type="datetimeFigureOut">
              <a:rPr lang="en-US" smtClean="0"/>
              <a:t>4/12/16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4D3DD-5FCD-B547-A190-9E3FB1F60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701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A7FF9-63BC-1F4C-824A-4BCBAB76742E}" type="datetimeFigureOut">
              <a:rPr lang="en-US" smtClean="0"/>
              <a:t>4/12/16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4D3DD-5FCD-B547-A190-9E3FB1F60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11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A7FF9-63BC-1F4C-824A-4BCBAB76742E}" type="datetimeFigureOut">
              <a:rPr lang="en-US" smtClean="0"/>
              <a:t>4/12/16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4D3DD-5FCD-B547-A190-9E3FB1F60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389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A7FF9-63BC-1F4C-824A-4BCBAB76742E}" type="datetimeFigureOut">
              <a:rPr lang="en-US" smtClean="0"/>
              <a:t>4/12/16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4D3DD-5FCD-B547-A190-9E3FB1F60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356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A7FF9-63BC-1F4C-824A-4BCBAB76742E}" type="datetimeFigureOut">
              <a:rPr lang="en-US" smtClean="0"/>
              <a:t>4/12/16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4D3DD-5FCD-B547-A190-9E3FB1F60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59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A7FF9-63BC-1F4C-824A-4BCBAB76742E}" type="datetimeFigureOut">
              <a:rPr lang="en-US" smtClean="0"/>
              <a:t>4/12/16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4D3DD-5FCD-B547-A190-9E3FB1F60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78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89CA7FF9-63BC-1F4C-824A-4BCBAB76742E}" type="datetimeFigureOut">
              <a:rPr lang="en-US" smtClean="0"/>
              <a:t>4/12/16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2F34D3DD-5FCD-B547-A190-9E3FB1F60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356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  <p:sldLayoutId id="2147483750" r:id="rId12"/>
    <p:sldLayoutId id="2147483751" r:id="rId13"/>
    <p:sldLayoutId id="2147483752" r:id="rId14"/>
    <p:sldLayoutId id="2147483753" r:id="rId15"/>
    <p:sldLayoutId id="2147483754" r:id="rId16"/>
    <p:sldLayoutId id="2147483755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Relationship Id="rId3" Type="http://schemas.openxmlformats.org/officeDocument/2006/relationships/image" Target="../media/image15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4.tiff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4" Type="http://schemas.openxmlformats.org/officeDocument/2006/relationships/image" Target="../media/image10.gi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11.tiff"/><Relationship Id="rId5" Type="http://schemas.openxmlformats.org/officeDocument/2006/relationships/image" Target="../media/image12.gi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14.gi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gi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Project Non-GMO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21889" y="3996267"/>
            <a:ext cx="6987645" cy="1388534"/>
          </a:xfrm>
        </p:spPr>
        <p:txBody>
          <a:bodyPr>
            <a:normAutofit/>
          </a:bodyPr>
          <a:lstStyle/>
          <a:p>
            <a:r>
              <a:rPr lang="en-US" sz="1400" dirty="0" smtClean="0"/>
              <a:t>Mike McCormick – Project Lead</a:t>
            </a:r>
          </a:p>
          <a:p>
            <a:r>
              <a:rPr lang="en-US" sz="1400" dirty="0" smtClean="0"/>
              <a:t>Neil </a:t>
            </a:r>
            <a:r>
              <a:rPr lang="en-US" sz="1400" dirty="0" err="1" smtClean="0"/>
              <a:t>Carrico</a:t>
            </a:r>
            <a:r>
              <a:rPr lang="en-US" sz="1400" dirty="0" smtClean="0"/>
              <a:t> – Backend Database</a:t>
            </a:r>
          </a:p>
          <a:p>
            <a:r>
              <a:rPr lang="en-US" sz="1400" dirty="0" smtClean="0"/>
              <a:t>James Scott – Backend Database</a:t>
            </a:r>
          </a:p>
          <a:p>
            <a:r>
              <a:rPr lang="en-US" sz="1400" dirty="0" smtClean="0"/>
              <a:t>Bridger Lewis – Mobile Backend UI/UX</a:t>
            </a:r>
            <a:endParaRPr lang="en-US" sz="1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1895" y="169427"/>
            <a:ext cx="1408071" cy="1032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075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0" y="1790699"/>
            <a:ext cx="10018713" cy="1752599"/>
          </a:xfrm>
        </p:spPr>
        <p:txBody>
          <a:bodyPr/>
          <a:lstStyle/>
          <a:p>
            <a:r>
              <a:rPr lang="en-US" smtClean="0"/>
              <a:t>Project Non-GMO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1895" y="169427"/>
            <a:ext cx="1408071" cy="103274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2673" y="4703688"/>
            <a:ext cx="3488793" cy="10334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145201" y="5035722"/>
            <a:ext cx="3376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Production Launch: May 9</a:t>
            </a:r>
            <a:r>
              <a:rPr lang="en-US" baseline="30000" dirty="0" smtClean="0"/>
              <a:t>th</a:t>
            </a:r>
            <a:r>
              <a:rPr lang="en-US" dirty="0" smtClean="0"/>
              <a:t>, 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6809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 rot="1950387">
            <a:off x="6001988" y="846890"/>
            <a:ext cx="1278935" cy="952733"/>
            <a:chOff x="1870255" y="1617132"/>
            <a:chExt cx="1278935" cy="952733"/>
          </a:xfrm>
        </p:grpSpPr>
        <p:sp>
          <p:nvSpPr>
            <p:cNvPr id="4" name="Rectangle 3"/>
            <p:cNvSpPr/>
            <p:nvPr/>
          </p:nvSpPr>
          <p:spPr>
            <a:xfrm>
              <a:off x="1870255" y="1646535"/>
              <a:ext cx="696023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Q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5" name="Rectangle 4"/>
            <p:cNvSpPr/>
            <p:nvPr/>
          </p:nvSpPr>
          <p:spPr>
            <a:xfrm>
              <a:off x="2413877" y="1798935"/>
              <a:ext cx="323967" cy="70788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40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&amp;</a:t>
              </a:r>
              <a:endPara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2525301" y="1617132"/>
              <a:ext cx="623889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743111" y="1873496"/>
            <a:ext cx="1278935" cy="952733"/>
            <a:chOff x="1870255" y="1617132"/>
            <a:chExt cx="1278935" cy="952733"/>
          </a:xfrm>
        </p:grpSpPr>
        <p:sp>
          <p:nvSpPr>
            <p:cNvPr id="9" name="Rectangle 8"/>
            <p:cNvSpPr/>
            <p:nvPr/>
          </p:nvSpPr>
          <p:spPr>
            <a:xfrm>
              <a:off x="1870255" y="1646535"/>
              <a:ext cx="696023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Q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2413877" y="1798935"/>
              <a:ext cx="323967" cy="70788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40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&amp;</a:t>
              </a:r>
              <a:endPara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2525301" y="1617132"/>
              <a:ext cx="623889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071008" y="3210443"/>
            <a:ext cx="1278935" cy="952733"/>
            <a:chOff x="1870255" y="1617132"/>
            <a:chExt cx="1278935" cy="952733"/>
          </a:xfrm>
        </p:grpSpPr>
        <p:sp>
          <p:nvSpPr>
            <p:cNvPr id="13" name="Rectangle 12"/>
            <p:cNvSpPr/>
            <p:nvPr/>
          </p:nvSpPr>
          <p:spPr>
            <a:xfrm>
              <a:off x="1870255" y="1646535"/>
              <a:ext cx="696023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Q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413877" y="1798935"/>
              <a:ext cx="323967" cy="70788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40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&amp;</a:t>
              </a:r>
              <a:endPara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525301" y="1617132"/>
              <a:ext cx="623889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5090712" y="4445765"/>
            <a:ext cx="1278935" cy="952733"/>
            <a:chOff x="1870255" y="1617132"/>
            <a:chExt cx="1278935" cy="952733"/>
          </a:xfrm>
        </p:grpSpPr>
        <p:sp>
          <p:nvSpPr>
            <p:cNvPr id="17" name="Rectangle 16"/>
            <p:cNvSpPr/>
            <p:nvPr/>
          </p:nvSpPr>
          <p:spPr>
            <a:xfrm>
              <a:off x="1870255" y="1646535"/>
              <a:ext cx="696023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Q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2413877" y="1798935"/>
              <a:ext cx="323967" cy="70788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40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&amp;</a:t>
              </a:r>
              <a:endPara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2525301" y="1617132"/>
              <a:ext cx="623889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1345725" y="1109244"/>
            <a:ext cx="1278935" cy="952733"/>
            <a:chOff x="1870255" y="1617132"/>
            <a:chExt cx="1278935" cy="952733"/>
          </a:xfrm>
        </p:grpSpPr>
        <p:sp>
          <p:nvSpPr>
            <p:cNvPr id="21" name="Rectangle 20"/>
            <p:cNvSpPr/>
            <p:nvPr/>
          </p:nvSpPr>
          <p:spPr>
            <a:xfrm>
              <a:off x="1870255" y="1646535"/>
              <a:ext cx="696023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Q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2413877" y="1798935"/>
              <a:ext cx="323967" cy="70788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40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&amp;</a:t>
              </a:r>
              <a:endPara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2525301" y="1617132"/>
              <a:ext cx="623889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1063085" y="2889011"/>
            <a:ext cx="1278935" cy="952733"/>
            <a:chOff x="1870255" y="1617132"/>
            <a:chExt cx="1278935" cy="952733"/>
          </a:xfrm>
        </p:grpSpPr>
        <p:sp>
          <p:nvSpPr>
            <p:cNvPr id="25" name="Rectangle 24"/>
            <p:cNvSpPr/>
            <p:nvPr/>
          </p:nvSpPr>
          <p:spPr>
            <a:xfrm>
              <a:off x="1870255" y="1646535"/>
              <a:ext cx="696023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Q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2413877" y="1798935"/>
              <a:ext cx="323967" cy="70788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40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&amp;</a:t>
              </a:r>
              <a:endPara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2525301" y="1617132"/>
              <a:ext cx="623889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10217646" y="244492"/>
            <a:ext cx="1278935" cy="952733"/>
            <a:chOff x="1870255" y="1617132"/>
            <a:chExt cx="1278935" cy="952733"/>
          </a:xfrm>
        </p:grpSpPr>
        <p:sp>
          <p:nvSpPr>
            <p:cNvPr id="29" name="Rectangle 28"/>
            <p:cNvSpPr/>
            <p:nvPr/>
          </p:nvSpPr>
          <p:spPr>
            <a:xfrm>
              <a:off x="1870255" y="1646535"/>
              <a:ext cx="696023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Q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2413877" y="1798935"/>
              <a:ext cx="323967" cy="70788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40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&amp;</a:t>
              </a:r>
              <a:endPara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2525301" y="1617132"/>
              <a:ext cx="623889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8104210" y="70601"/>
            <a:ext cx="1278935" cy="952733"/>
            <a:chOff x="1870255" y="1617132"/>
            <a:chExt cx="1278935" cy="952733"/>
          </a:xfrm>
        </p:grpSpPr>
        <p:sp>
          <p:nvSpPr>
            <p:cNvPr id="33" name="Rectangle 32"/>
            <p:cNvSpPr/>
            <p:nvPr/>
          </p:nvSpPr>
          <p:spPr>
            <a:xfrm>
              <a:off x="1870255" y="1646535"/>
              <a:ext cx="696023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Q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413877" y="1798935"/>
              <a:ext cx="323967" cy="70788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40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&amp;</a:t>
              </a:r>
              <a:endPara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2525301" y="1617132"/>
              <a:ext cx="623889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7365974" y="3753731"/>
            <a:ext cx="1278935" cy="952733"/>
            <a:chOff x="1870255" y="1617132"/>
            <a:chExt cx="1278935" cy="952733"/>
          </a:xfrm>
        </p:grpSpPr>
        <p:sp>
          <p:nvSpPr>
            <p:cNvPr id="37" name="Rectangle 36"/>
            <p:cNvSpPr/>
            <p:nvPr/>
          </p:nvSpPr>
          <p:spPr>
            <a:xfrm>
              <a:off x="1870255" y="1646535"/>
              <a:ext cx="696023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Q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2413877" y="1798935"/>
              <a:ext cx="323967" cy="70788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40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&amp;</a:t>
              </a:r>
              <a:endPara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2525301" y="1617132"/>
              <a:ext cx="623889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1047507" y="4012233"/>
            <a:ext cx="1278935" cy="952733"/>
            <a:chOff x="1870255" y="1617132"/>
            <a:chExt cx="1278935" cy="952733"/>
          </a:xfrm>
        </p:grpSpPr>
        <p:sp>
          <p:nvSpPr>
            <p:cNvPr id="41" name="Rectangle 40"/>
            <p:cNvSpPr/>
            <p:nvPr/>
          </p:nvSpPr>
          <p:spPr>
            <a:xfrm>
              <a:off x="1870255" y="1646535"/>
              <a:ext cx="696023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Q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2413877" y="1798935"/>
              <a:ext cx="323967" cy="70788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40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&amp;</a:t>
              </a:r>
              <a:endPara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2525301" y="1617132"/>
              <a:ext cx="623889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44" name="Group 43"/>
          <p:cNvGrpSpPr/>
          <p:nvPr/>
        </p:nvGrpSpPr>
        <p:grpSpPr>
          <a:xfrm rot="2408234">
            <a:off x="10619500" y="4723318"/>
            <a:ext cx="1278935" cy="952733"/>
            <a:chOff x="1870255" y="1617132"/>
            <a:chExt cx="1278935" cy="952733"/>
          </a:xfrm>
        </p:grpSpPr>
        <p:sp>
          <p:nvSpPr>
            <p:cNvPr id="45" name="Rectangle 44"/>
            <p:cNvSpPr/>
            <p:nvPr/>
          </p:nvSpPr>
          <p:spPr>
            <a:xfrm>
              <a:off x="1870255" y="1646535"/>
              <a:ext cx="696023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Q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2413877" y="1798935"/>
              <a:ext cx="323967" cy="70788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40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&amp;</a:t>
              </a:r>
              <a:endPara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2525301" y="1617132"/>
              <a:ext cx="623889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48" name="Group 47"/>
          <p:cNvGrpSpPr/>
          <p:nvPr/>
        </p:nvGrpSpPr>
        <p:grpSpPr>
          <a:xfrm rot="20737497">
            <a:off x="1852951" y="291756"/>
            <a:ext cx="1278935" cy="952733"/>
            <a:chOff x="1870255" y="1617132"/>
            <a:chExt cx="1278935" cy="952733"/>
          </a:xfrm>
        </p:grpSpPr>
        <p:sp>
          <p:nvSpPr>
            <p:cNvPr id="49" name="Rectangle 48"/>
            <p:cNvSpPr/>
            <p:nvPr/>
          </p:nvSpPr>
          <p:spPr>
            <a:xfrm>
              <a:off x="1870255" y="1646535"/>
              <a:ext cx="696023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Q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2413877" y="1798935"/>
              <a:ext cx="323967" cy="70788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40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&amp;</a:t>
              </a:r>
              <a:endPara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2525301" y="1617132"/>
              <a:ext cx="623889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52" name="Group 51"/>
          <p:cNvGrpSpPr/>
          <p:nvPr/>
        </p:nvGrpSpPr>
        <p:grpSpPr>
          <a:xfrm rot="14494796">
            <a:off x="6925566" y="4996244"/>
            <a:ext cx="1278935" cy="952733"/>
            <a:chOff x="1870255" y="1617132"/>
            <a:chExt cx="1278935" cy="952733"/>
          </a:xfrm>
        </p:grpSpPr>
        <p:sp>
          <p:nvSpPr>
            <p:cNvPr id="53" name="Rectangle 52"/>
            <p:cNvSpPr/>
            <p:nvPr/>
          </p:nvSpPr>
          <p:spPr>
            <a:xfrm>
              <a:off x="1870255" y="1646535"/>
              <a:ext cx="696023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Q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54" name="Rectangle 53"/>
            <p:cNvSpPr/>
            <p:nvPr/>
          </p:nvSpPr>
          <p:spPr>
            <a:xfrm>
              <a:off x="2413877" y="1798935"/>
              <a:ext cx="323967" cy="70788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40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&amp;</a:t>
              </a:r>
              <a:endPara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55" name="Rectangle 54"/>
            <p:cNvSpPr/>
            <p:nvPr/>
          </p:nvSpPr>
          <p:spPr>
            <a:xfrm>
              <a:off x="2525301" y="1617132"/>
              <a:ext cx="623889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56" name="Group 55"/>
          <p:cNvGrpSpPr/>
          <p:nvPr/>
        </p:nvGrpSpPr>
        <p:grpSpPr>
          <a:xfrm rot="20649214">
            <a:off x="7642340" y="2256135"/>
            <a:ext cx="1278935" cy="952733"/>
            <a:chOff x="1870255" y="1617132"/>
            <a:chExt cx="1278935" cy="952733"/>
          </a:xfrm>
        </p:grpSpPr>
        <p:sp>
          <p:nvSpPr>
            <p:cNvPr id="57" name="Rectangle 56"/>
            <p:cNvSpPr/>
            <p:nvPr/>
          </p:nvSpPr>
          <p:spPr>
            <a:xfrm>
              <a:off x="1870255" y="1646535"/>
              <a:ext cx="696023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Q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2413877" y="1798935"/>
              <a:ext cx="323967" cy="70788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40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&amp;</a:t>
              </a:r>
              <a:endPara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2525301" y="1617132"/>
              <a:ext cx="623889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60" name="Group 59"/>
          <p:cNvGrpSpPr/>
          <p:nvPr/>
        </p:nvGrpSpPr>
        <p:grpSpPr>
          <a:xfrm rot="10509948">
            <a:off x="9661829" y="3249654"/>
            <a:ext cx="1278935" cy="952733"/>
            <a:chOff x="1870255" y="1617132"/>
            <a:chExt cx="1278935" cy="952733"/>
          </a:xfrm>
        </p:grpSpPr>
        <p:sp>
          <p:nvSpPr>
            <p:cNvPr id="61" name="Rectangle 60"/>
            <p:cNvSpPr/>
            <p:nvPr/>
          </p:nvSpPr>
          <p:spPr>
            <a:xfrm>
              <a:off x="1870255" y="1646535"/>
              <a:ext cx="696023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Q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62" name="Rectangle 61"/>
            <p:cNvSpPr/>
            <p:nvPr/>
          </p:nvSpPr>
          <p:spPr>
            <a:xfrm>
              <a:off x="2413877" y="1798935"/>
              <a:ext cx="323967" cy="70788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40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&amp;</a:t>
              </a:r>
              <a:endPara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63" name="Rectangle 62"/>
            <p:cNvSpPr/>
            <p:nvPr/>
          </p:nvSpPr>
          <p:spPr>
            <a:xfrm>
              <a:off x="2525301" y="1617132"/>
              <a:ext cx="623889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64" name="Group 63"/>
          <p:cNvGrpSpPr/>
          <p:nvPr/>
        </p:nvGrpSpPr>
        <p:grpSpPr>
          <a:xfrm>
            <a:off x="3957044" y="317487"/>
            <a:ext cx="1278935" cy="952733"/>
            <a:chOff x="1870255" y="1617132"/>
            <a:chExt cx="1278935" cy="952733"/>
          </a:xfrm>
        </p:grpSpPr>
        <p:sp>
          <p:nvSpPr>
            <p:cNvPr id="65" name="Rectangle 64"/>
            <p:cNvSpPr/>
            <p:nvPr/>
          </p:nvSpPr>
          <p:spPr>
            <a:xfrm>
              <a:off x="1870255" y="1646535"/>
              <a:ext cx="696023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Q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66" name="Rectangle 65"/>
            <p:cNvSpPr/>
            <p:nvPr/>
          </p:nvSpPr>
          <p:spPr>
            <a:xfrm>
              <a:off x="2413877" y="1798935"/>
              <a:ext cx="323967" cy="70788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40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&amp;</a:t>
              </a:r>
              <a:endPara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67" name="Rectangle 66"/>
            <p:cNvSpPr/>
            <p:nvPr/>
          </p:nvSpPr>
          <p:spPr>
            <a:xfrm>
              <a:off x="2525301" y="1617132"/>
              <a:ext cx="623889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68" name="Group 67"/>
          <p:cNvGrpSpPr/>
          <p:nvPr/>
        </p:nvGrpSpPr>
        <p:grpSpPr>
          <a:xfrm rot="745831">
            <a:off x="9757675" y="1270220"/>
            <a:ext cx="1278935" cy="952733"/>
            <a:chOff x="1870255" y="1617132"/>
            <a:chExt cx="1278935" cy="952733"/>
          </a:xfrm>
        </p:grpSpPr>
        <p:sp>
          <p:nvSpPr>
            <p:cNvPr id="69" name="Rectangle 68"/>
            <p:cNvSpPr/>
            <p:nvPr/>
          </p:nvSpPr>
          <p:spPr>
            <a:xfrm>
              <a:off x="1870255" y="1646535"/>
              <a:ext cx="696023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Q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70" name="Rectangle 69"/>
            <p:cNvSpPr/>
            <p:nvPr/>
          </p:nvSpPr>
          <p:spPr>
            <a:xfrm>
              <a:off x="2413877" y="1798935"/>
              <a:ext cx="323967" cy="70788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40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&amp;</a:t>
              </a:r>
              <a:endPara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71" name="Rectangle 70"/>
            <p:cNvSpPr/>
            <p:nvPr/>
          </p:nvSpPr>
          <p:spPr>
            <a:xfrm>
              <a:off x="2525301" y="1617132"/>
              <a:ext cx="623889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72" name="Group 71"/>
          <p:cNvGrpSpPr/>
          <p:nvPr/>
        </p:nvGrpSpPr>
        <p:grpSpPr>
          <a:xfrm rot="1979456">
            <a:off x="2158531" y="5059288"/>
            <a:ext cx="1278935" cy="952733"/>
            <a:chOff x="1870255" y="1617132"/>
            <a:chExt cx="1278935" cy="952733"/>
          </a:xfrm>
        </p:grpSpPr>
        <p:sp>
          <p:nvSpPr>
            <p:cNvPr id="73" name="Rectangle 72"/>
            <p:cNvSpPr/>
            <p:nvPr/>
          </p:nvSpPr>
          <p:spPr>
            <a:xfrm>
              <a:off x="1870255" y="1646535"/>
              <a:ext cx="696023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Q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74" name="Rectangle 73"/>
            <p:cNvSpPr/>
            <p:nvPr/>
          </p:nvSpPr>
          <p:spPr>
            <a:xfrm>
              <a:off x="2413877" y="1798935"/>
              <a:ext cx="323967" cy="70788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40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&amp;</a:t>
              </a:r>
              <a:endPara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2525301" y="1617132"/>
              <a:ext cx="623889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76" name="Group 75"/>
          <p:cNvGrpSpPr/>
          <p:nvPr/>
        </p:nvGrpSpPr>
        <p:grpSpPr>
          <a:xfrm rot="4727182">
            <a:off x="9133786" y="5122332"/>
            <a:ext cx="1278935" cy="952733"/>
            <a:chOff x="1870255" y="1617132"/>
            <a:chExt cx="1278935" cy="952733"/>
          </a:xfrm>
        </p:grpSpPr>
        <p:sp>
          <p:nvSpPr>
            <p:cNvPr id="77" name="Rectangle 76"/>
            <p:cNvSpPr/>
            <p:nvPr/>
          </p:nvSpPr>
          <p:spPr>
            <a:xfrm>
              <a:off x="1870255" y="1646535"/>
              <a:ext cx="696023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Q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78" name="Rectangle 77"/>
            <p:cNvSpPr/>
            <p:nvPr/>
          </p:nvSpPr>
          <p:spPr>
            <a:xfrm>
              <a:off x="2413877" y="1798935"/>
              <a:ext cx="323967" cy="70788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40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&amp;</a:t>
              </a:r>
              <a:endPara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79" name="Rectangle 78"/>
            <p:cNvSpPr/>
            <p:nvPr/>
          </p:nvSpPr>
          <p:spPr>
            <a:xfrm>
              <a:off x="2525301" y="1617132"/>
              <a:ext cx="623889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80" name="Group 79"/>
          <p:cNvGrpSpPr/>
          <p:nvPr/>
        </p:nvGrpSpPr>
        <p:grpSpPr>
          <a:xfrm>
            <a:off x="2513647" y="1972020"/>
            <a:ext cx="1278935" cy="952733"/>
            <a:chOff x="1870255" y="1617132"/>
            <a:chExt cx="1278935" cy="952733"/>
          </a:xfrm>
        </p:grpSpPr>
        <p:sp>
          <p:nvSpPr>
            <p:cNvPr id="81" name="Rectangle 80"/>
            <p:cNvSpPr/>
            <p:nvPr/>
          </p:nvSpPr>
          <p:spPr>
            <a:xfrm>
              <a:off x="1870255" y="1646535"/>
              <a:ext cx="696023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Q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82" name="Rectangle 81"/>
            <p:cNvSpPr/>
            <p:nvPr/>
          </p:nvSpPr>
          <p:spPr>
            <a:xfrm>
              <a:off x="2413877" y="1798935"/>
              <a:ext cx="323967" cy="70788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40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&amp;</a:t>
              </a:r>
              <a:endPara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83" name="Rectangle 82"/>
            <p:cNvSpPr/>
            <p:nvPr/>
          </p:nvSpPr>
          <p:spPr>
            <a:xfrm>
              <a:off x="2525301" y="1617132"/>
              <a:ext cx="623889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84" name="Group 83"/>
          <p:cNvGrpSpPr/>
          <p:nvPr/>
        </p:nvGrpSpPr>
        <p:grpSpPr>
          <a:xfrm>
            <a:off x="5880680" y="2938923"/>
            <a:ext cx="1278935" cy="952733"/>
            <a:chOff x="1870255" y="1617132"/>
            <a:chExt cx="1278935" cy="952733"/>
          </a:xfrm>
        </p:grpSpPr>
        <p:sp>
          <p:nvSpPr>
            <p:cNvPr id="85" name="Rectangle 84"/>
            <p:cNvSpPr/>
            <p:nvPr/>
          </p:nvSpPr>
          <p:spPr>
            <a:xfrm>
              <a:off x="1870255" y="1646535"/>
              <a:ext cx="696023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Q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86" name="Rectangle 85"/>
            <p:cNvSpPr/>
            <p:nvPr/>
          </p:nvSpPr>
          <p:spPr>
            <a:xfrm>
              <a:off x="2413877" y="1798935"/>
              <a:ext cx="323967" cy="70788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40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&amp;</a:t>
              </a:r>
              <a:endPara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87" name="Rectangle 86"/>
            <p:cNvSpPr/>
            <p:nvPr/>
          </p:nvSpPr>
          <p:spPr>
            <a:xfrm>
              <a:off x="2525301" y="1617132"/>
              <a:ext cx="623889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38410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00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50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5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6000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6000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6500"/>
                            </p:stCondLst>
                            <p:childTnLst>
                              <p:par>
                                <p:cTn id="5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7000"/>
                            </p:stCondLst>
                            <p:childTnLst>
                              <p:par>
                                <p:cTn id="53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7500"/>
                            </p:stCondLst>
                            <p:childTnLst>
                              <p:par>
                                <p:cTn id="56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8000"/>
                            </p:stCondLst>
                            <p:childTnLst>
                              <p:par>
                                <p:cTn id="59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8500"/>
                            </p:stCondLst>
                            <p:childTnLst>
                              <p:par>
                                <p:cTn id="62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9000"/>
                            </p:stCondLst>
                            <p:childTnLst>
                              <p:par>
                                <p:cTn id="6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9500"/>
                            </p:stCondLst>
                            <p:childTnLst>
                              <p:par>
                                <p:cTn id="6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0000"/>
                            </p:stCondLst>
                            <p:childTnLst>
                              <p:par>
                                <p:cTn id="7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0500"/>
                            </p:stCondLst>
                            <p:childTnLst>
                              <p:par>
                                <p:cTn id="7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1000"/>
                            </p:stCondLst>
                            <p:childTnLst>
                              <p:par>
                                <p:cTn id="7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1500"/>
                            </p:stCondLst>
                            <p:childTnLst>
                              <p:par>
                                <p:cTn id="8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2000"/>
                            </p:stCondLst>
                            <p:childTnLst>
                              <p:par>
                                <p:cTn id="83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1" y="2341179"/>
            <a:ext cx="10018713" cy="3124201"/>
          </a:xfrm>
        </p:spPr>
        <p:txBody>
          <a:bodyPr>
            <a:normAutofit/>
          </a:bodyPr>
          <a:lstStyle/>
          <a:p>
            <a:r>
              <a:rPr lang="en-US" dirty="0"/>
              <a:t>GMOs </a:t>
            </a:r>
            <a:r>
              <a:rPr lang="en-US" dirty="0" smtClean="0"/>
              <a:t>(genetically </a:t>
            </a:r>
            <a:r>
              <a:rPr lang="en-US" dirty="0"/>
              <a:t>modified </a:t>
            </a:r>
            <a:r>
              <a:rPr lang="en-US" dirty="0" smtClean="0"/>
              <a:t>organisms) </a:t>
            </a:r>
            <a:r>
              <a:rPr lang="en-US" dirty="0"/>
              <a:t>are living organisms whose genetic material has been artificially manipulated in a laboratory through genetic </a:t>
            </a:r>
            <a:r>
              <a:rPr lang="en-US" dirty="0" smtClean="0"/>
              <a:t>engineering.</a:t>
            </a:r>
          </a:p>
          <a:p>
            <a:r>
              <a:rPr lang="en-US" dirty="0"/>
              <a:t>Packaging and labeling can be confusing or inaccurate. </a:t>
            </a:r>
            <a:endParaRPr lang="en-US" dirty="0" smtClean="0"/>
          </a:p>
          <a:p>
            <a:r>
              <a:rPr lang="en-US" dirty="0" smtClean="0"/>
              <a:t>Only private organizations currently verify Non-GMOs.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1895" y="169427"/>
            <a:ext cx="1408071" cy="1032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46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 txBox="1">
            <a:spLocks noGrp="1"/>
          </p:cNvSpPr>
          <p:nvPr>
            <p:ph type="title"/>
          </p:nvPr>
        </p:nvSpPr>
        <p:spPr>
          <a:xfrm>
            <a:off x="1484311" y="685800"/>
            <a:ext cx="10018712" cy="17525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Our </a:t>
            </a:r>
            <a:r>
              <a:rPr lang="en-US" sz="40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Vision</a:t>
            </a:r>
            <a:endParaRPr lang="en-US" sz="4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1484310" y="2036378"/>
            <a:ext cx="10229367" cy="36288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Clr>
                <a:srgbClr val="1186C3"/>
              </a:buClr>
            </a:pP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</a:t>
            </a:r>
            <a:r>
              <a:rPr lang="en-US" dirty="0"/>
              <a:t>vide information on the products’ Non-GMO </a:t>
            </a:r>
            <a:r>
              <a:rPr lang="en-US" dirty="0" smtClean="0"/>
              <a:t>status</a:t>
            </a: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1186C3"/>
              </a:buClr>
              <a:buSzPct val="145000"/>
              <a:buFont typeface="Arial"/>
              <a:buChar char="•"/>
            </a:pPr>
            <a:r>
              <a:rPr lang="en-US" dirty="0" smtClean="0"/>
              <a:t>Enables </a:t>
            </a:r>
            <a:r>
              <a:rPr lang="en-US" dirty="0"/>
              <a:t>the </a:t>
            </a:r>
            <a:r>
              <a:rPr lang="en-US" u="sng" dirty="0"/>
              <a:t>average</a:t>
            </a:r>
            <a:r>
              <a:rPr lang="en-US" dirty="0"/>
              <a:t> consumer to make an immediate, educated </a:t>
            </a:r>
            <a:r>
              <a:rPr lang="en-US" dirty="0" smtClean="0"/>
              <a:t>decision</a:t>
            </a:r>
            <a:endParaRPr lang="en-US" dirty="0"/>
          </a:p>
          <a:p>
            <a:pPr marL="285750" marR="0" lvl="0" indent="-285750" algn="l" rtl="0">
              <a:spcBef>
                <a:spcPts val="1080"/>
              </a:spcBef>
              <a:spcAft>
                <a:spcPts val="0"/>
              </a:spcAft>
              <a:buClr>
                <a:srgbClr val="1186C3"/>
              </a:buClr>
              <a:buSzPct val="145000"/>
              <a:buFont typeface="Arial"/>
              <a:buChar char="•"/>
            </a:pPr>
            <a:r>
              <a:rPr lang="en-US" dirty="0"/>
              <a:t>Keep the app </a:t>
            </a:r>
            <a:r>
              <a:rPr lang="en-US" dirty="0" smtClean="0"/>
              <a:t>quick</a:t>
            </a:r>
            <a:r>
              <a:rPr lang="en-US" dirty="0"/>
              <a:t> </a:t>
            </a:r>
            <a:r>
              <a:rPr lang="en-US" dirty="0" smtClean="0"/>
              <a:t>and clean</a:t>
            </a:r>
          </a:p>
          <a:p>
            <a:pPr>
              <a:spcBef>
                <a:spcPts val="1080"/>
              </a:spcBef>
              <a:spcAft>
                <a:spcPts val="0"/>
              </a:spcAft>
              <a:buClr>
                <a:srgbClr val="1186C3"/>
              </a:buClr>
            </a:pPr>
            <a:r>
              <a:rPr lang="en-US" dirty="0"/>
              <a:t>Low tech user </a:t>
            </a:r>
            <a:r>
              <a:rPr lang="en-US" dirty="0" smtClean="0"/>
              <a:t>interface</a:t>
            </a:r>
            <a:endParaRPr lang="en-US" dirty="0"/>
          </a:p>
          <a:p>
            <a:pPr marL="285750" marR="0" lvl="0" indent="-285750" algn="l" rtl="0">
              <a:spcBef>
                <a:spcPts val="1080"/>
              </a:spcBef>
              <a:spcAft>
                <a:spcPts val="0"/>
              </a:spcAft>
              <a:buClr>
                <a:srgbClr val="1186C3"/>
              </a:buClr>
              <a:buSzPct val="145000"/>
              <a:buFont typeface="Arial"/>
              <a:buChar char="•"/>
            </a:pPr>
            <a:r>
              <a:rPr lang="en-US" dirty="0" smtClean="0"/>
              <a:t>Search competing prices</a:t>
            </a:r>
          </a:p>
          <a:p>
            <a:pPr marL="285750" marR="0" lvl="0" indent="-285750" algn="l" rtl="0">
              <a:spcBef>
                <a:spcPts val="1080"/>
              </a:spcBef>
              <a:spcAft>
                <a:spcPts val="0"/>
              </a:spcAft>
              <a:buClr>
                <a:srgbClr val="1186C3"/>
              </a:buClr>
              <a:buSzPct val="145000"/>
              <a:buFont typeface="Arial"/>
              <a:buChar char="•"/>
            </a:pPr>
            <a:r>
              <a:rPr lang="en-US" dirty="0" smtClean="0"/>
              <a:t>Enjoyable shopping experience</a:t>
            </a:r>
            <a:endParaRPr lang="en-US" dirty="0"/>
          </a:p>
        </p:txBody>
      </p:sp>
      <p:pic>
        <p:nvPicPr>
          <p:cNvPr id="158" name="Shape 15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21895" y="169427"/>
            <a:ext cx="1408071" cy="103274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570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1895" y="169427"/>
            <a:ext cx="1408071" cy="1032743"/>
          </a:xfrm>
          <a:prstGeom prst="rect">
            <a:avLst/>
          </a:prstGeom>
        </p:spPr>
      </p:pic>
      <p:grpSp>
        <p:nvGrpSpPr>
          <p:cNvPr id="27" name="Group 26"/>
          <p:cNvGrpSpPr/>
          <p:nvPr/>
        </p:nvGrpSpPr>
        <p:grpSpPr>
          <a:xfrm>
            <a:off x="3657601" y="399098"/>
            <a:ext cx="4794884" cy="5907109"/>
            <a:chOff x="0" y="0"/>
            <a:chExt cx="4713051" cy="6060332"/>
          </a:xfrm>
        </p:grpSpPr>
        <p:sp>
          <p:nvSpPr>
            <p:cNvPr id="28" name="Trapezoid 27"/>
            <p:cNvSpPr/>
            <p:nvPr/>
          </p:nvSpPr>
          <p:spPr>
            <a:xfrm>
              <a:off x="1566153" y="2743200"/>
              <a:ext cx="1371600" cy="457200"/>
            </a:xfrm>
            <a:prstGeom prst="trapezoi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29" name="Rounded Rectangle 28"/>
            <p:cNvSpPr/>
            <p:nvPr/>
          </p:nvSpPr>
          <p:spPr>
            <a:xfrm>
              <a:off x="3570051" y="1624519"/>
              <a:ext cx="1143000" cy="3429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30" name="Rounded Rectangle 29"/>
            <p:cNvSpPr/>
            <p:nvPr/>
          </p:nvSpPr>
          <p:spPr>
            <a:xfrm>
              <a:off x="1770434" y="1760706"/>
              <a:ext cx="914400" cy="3429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31" name="Rounded Rectangle 30"/>
            <p:cNvSpPr/>
            <p:nvPr/>
          </p:nvSpPr>
          <p:spPr>
            <a:xfrm>
              <a:off x="0" y="1634247"/>
              <a:ext cx="1030605" cy="3302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32" name="Can 31"/>
            <p:cNvSpPr/>
            <p:nvPr/>
          </p:nvSpPr>
          <p:spPr>
            <a:xfrm>
              <a:off x="1643975" y="3725694"/>
              <a:ext cx="1292225" cy="571500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20239" y="0"/>
              <a:ext cx="1613535" cy="1183005"/>
            </a:xfrm>
            <a:prstGeom prst="rect">
              <a:avLst/>
            </a:prstGeom>
          </p:spPr>
        </p:pic>
        <p:cxnSp>
          <p:nvCxnSpPr>
            <p:cNvPr id="34" name="Straight Arrow Connector 33"/>
            <p:cNvCxnSpPr/>
            <p:nvPr/>
          </p:nvCxnSpPr>
          <p:spPr>
            <a:xfrm flipH="1">
              <a:off x="875490" y="1264596"/>
              <a:ext cx="463536" cy="3381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/>
            <p:nvPr/>
          </p:nvCxnSpPr>
          <p:spPr>
            <a:xfrm>
              <a:off x="3054485" y="1196502"/>
              <a:ext cx="567812" cy="4062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 Box 6"/>
            <p:cNvSpPr txBox="1"/>
            <p:nvPr/>
          </p:nvSpPr>
          <p:spPr>
            <a:xfrm>
              <a:off x="2013626" y="1789889"/>
              <a:ext cx="470535" cy="349885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non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en-US" sz="1200">
                  <a:effectLst/>
                  <a:ea typeface="Calibri" charset="0"/>
                  <a:cs typeface="Times New Roman" charset="0"/>
                </a:rPr>
                <a:t>Scan</a:t>
              </a:r>
            </a:p>
          </p:txBody>
        </p:sp>
        <p:sp>
          <p:nvSpPr>
            <p:cNvPr id="37" name="Text Box 9"/>
            <p:cNvSpPr txBox="1"/>
            <p:nvPr/>
          </p:nvSpPr>
          <p:spPr>
            <a:xfrm>
              <a:off x="1614792" y="2840477"/>
              <a:ext cx="1292225" cy="349885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en-US" sz="1200">
                  <a:effectLst/>
                  <a:ea typeface="Calibri" charset="0"/>
                  <a:cs typeface="Times New Roman" charset="0"/>
                </a:rPr>
                <a:t>Google Vision API</a:t>
              </a:r>
            </a:p>
          </p:txBody>
        </p:sp>
        <p:sp>
          <p:nvSpPr>
            <p:cNvPr id="38" name="Text Box 12"/>
            <p:cNvSpPr txBox="1"/>
            <p:nvPr/>
          </p:nvSpPr>
          <p:spPr>
            <a:xfrm>
              <a:off x="1867711" y="3891064"/>
              <a:ext cx="762635" cy="914400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non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en-US" sz="1200">
                  <a:effectLst/>
                  <a:ea typeface="Calibri" charset="0"/>
                  <a:cs typeface="Times New Roman" charset="0"/>
                </a:rPr>
                <a:t>Database</a:t>
              </a:r>
            </a:p>
          </p:txBody>
        </p:sp>
        <p:sp>
          <p:nvSpPr>
            <p:cNvPr id="39" name="Text Box 16"/>
            <p:cNvSpPr txBox="1"/>
            <p:nvPr/>
          </p:nvSpPr>
          <p:spPr>
            <a:xfrm>
              <a:off x="116732" y="1634247"/>
              <a:ext cx="840105" cy="914400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non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en-US" sz="1200" dirty="0">
                  <a:effectLst/>
                  <a:ea typeface="Calibri" charset="0"/>
                  <a:cs typeface="Times New Roman" charset="0"/>
                </a:rPr>
                <a:t>Categories</a:t>
              </a:r>
            </a:p>
          </p:txBody>
        </p:sp>
        <p:sp>
          <p:nvSpPr>
            <p:cNvPr id="40" name="Text Box 17"/>
            <p:cNvSpPr txBox="1"/>
            <p:nvPr/>
          </p:nvSpPr>
          <p:spPr>
            <a:xfrm>
              <a:off x="3657600" y="1653702"/>
              <a:ext cx="1018540" cy="914400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non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en-US" sz="1200">
                  <a:effectLst/>
                  <a:ea typeface="Calibri" charset="0"/>
                  <a:cs typeface="Times New Roman" charset="0"/>
                </a:rPr>
                <a:t>Manual Input</a:t>
              </a:r>
            </a:p>
          </p:txBody>
        </p:sp>
        <p:cxnSp>
          <p:nvCxnSpPr>
            <p:cNvPr id="41" name="Straight Arrow Connector 40"/>
            <p:cNvCxnSpPr/>
            <p:nvPr/>
          </p:nvCxnSpPr>
          <p:spPr>
            <a:xfrm flipH="1">
              <a:off x="3054485" y="2062264"/>
              <a:ext cx="1177331" cy="158560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/>
            <p:nvPr/>
          </p:nvCxnSpPr>
          <p:spPr>
            <a:xfrm>
              <a:off x="437745" y="2071991"/>
              <a:ext cx="1099226" cy="15856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/>
            <p:nvPr/>
          </p:nvCxnSpPr>
          <p:spPr>
            <a:xfrm flipH="1">
              <a:off x="1605064" y="4464996"/>
              <a:ext cx="258418" cy="57393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/>
            <p:nvPr/>
          </p:nvCxnSpPr>
          <p:spPr>
            <a:xfrm>
              <a:off x="2714017" y="4464996"/>
              <a:ext cx="381000" cy="5715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/>
            <p:nvPr/>
          </p:nvCxnSpPr>
          <p:spPr>
            <a:xfrm>
              <a:off x="2247090" y="1264596"/>
              <a:ext cx="0" cy="4572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 Box 32"/>
            <p:cNvSpPr txBox="1"/>
            <p:nvPr/>
          </p:nvSpPr>
          <p:spPr>
            <a:xfrm>
              <a:off x="729575" y="5145932"/>
              <a:ext cx="815975" cy="914400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non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en-US" sz="1200">
                  <a:effectLst/>
                  <a:ea typeface="Calibri" charset="0"/>
                  <a:cs typeface="Times New Roman" charset="0"/>
                </a:rPr>
                <a:t>Non-GMO</a:t>
              </a:r>
            </a:p>
          </p:txBody>
        </p:sp>
        <p:sp>
          <p:nvSpPr>
            <p:cNvPr id="47" name="Text Box 34"/>
            <p:cNvSpPr txBox="1"/>
            <p:nvPr/>
          </p:nvSpPr>
          <p:spPr>
            <a:xfrm>
              <a:off x="3404681" y="5252936"/>
              <a:ext cx="510540" cy="345440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non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en-US" sz="1200">
                  <a:effectLst/>
                  <a:ea typeface="Calibri" charset="0"/>
                  <a:cs typeface="Times New Roman" charset="0"/>
                </a:rPr>
                <a:t>GMO</a:t>
              </a:r>
            </a:p>
          </p:txBody>
        </p:sp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1132" y="4970834"/>
              <a:ext cx="925195" cy="963930"/>
            </a:xfrm>
            <a:prstGeom prst="rect">
              <a:avLst/>
            </a:prstGeom>
          </p:spPr>
        </p:pic>
        <p:pic>
          <p:nvPicPr>
            <p:cNvPr id="49" name="Picture 48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45924" y="5019472"/>
              <a:ext cx="916940" cy="916940"/>
            </a:xfrm>
            <a:prstGeom prst="rect">
              <a:avLst/>
            </a:prstGeom>
          </p:spPr>
        </p:pic>
      </p:grpSp>
      <p:pic>
        <p:nvPicPr>
          <p:cNvPr id="1026" name="Picture 2" descr="http://3.bp.blogspot.com/-1hV3sD1At74/VIaQSWBasUI/AAAAAAAABAU/9vYLJMsmMuQ/s1600/studio-logo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0034" y="3445166"/>
            <a:ext cx="1990982" cy="1493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thecelebrityspycom.ipage.com/wp-content/uploads/2016/03/Android-Logo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1895" y="5177655"/>
            <a:ext cx="1659415" cy="1670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6376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1895" y="169427"/>
            <a:ext cx="1408071" cy="103274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2463" y="685798"/>
            <a:ext cx="3063121" cy="5433493"/>
          </a:xfrm>
          <a:prstGeom prst="rect">
            <a:avLst/>
          </a:prstGeom>
        </p:spPr>
      </p:pic>
      <p:cxnSp>
        <p:nvCxnSpPr>
          <p:cNvPr id="17" name="Straight Arrow Connector 16"/>
          <p:cNvCxnSpPr/>
          <p:nvPr/>
        </p:nvCxnSpPr>
        <p:spPr>
          <a:xfrm>
            <a:off x="5384800" y="3226027"/>
            <a:ext cx="1016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016" y="685798"/>
            <a:ext cx="3057584" cy="5436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958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1895" y="169427"/>
            <a:ext cx="1408071" cy="103274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3466" y="499530"/>
            <a:ext cx="3149601" cy="5554595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5554133" y="3276827"/>
            <a:ext cx="1016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1199" y="499530"/>
            <a:ext cx="3123850" cy="5554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880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9894" y="621792"/>
            <a:ext cx="3003218" cy="534009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1895" y="169427"/>
            <a:ext cx="1408071" cy="103274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2267" y="621792"/>
            <a:ext cx="3003218" cy="5340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537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we learned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1" y="2438399"/>
            <a:ext cx="10018713" cy="3124201"/>
          </a:xfrm>
        </p:spPr>
        <p:txBody>
          <a:bodyPr>
            <a:normAutofit/>
          </a:bodyPr>
          <a:lstStyle/>
          <a:p>
            <a:r>
              <a:rPr lang="en-US" dirty="0" smtClean="0"/>
              <a:t>Implementing a database </a:t>
            </a:r>
            <a:r>
              <a:rPr lang="en-US" dirty="0"/>
              <a:t>into our application.</a:t>
            </a:r>
          </a:p>
          <a:p>
            <a:r>
              <a:rPr lang="en-US" dirty="0" smtClean="0"/>
              <a:t>Partnering with nongmoproject.org had its own sets of challenges.</a:t>
            </a:r>
          </a:p>
          <a:p>
            <a:r>
              <a:rPr lang="en-US" dirty="0"/>
              <a:t>Balancing other class </a:t>
            </a:r>
            <a:r>
              <a:rPr lang="en-US" dirty="0" smtClean="0"/>
              <a:t>work with our senior design project.</a:t>
            </a:r>
          </a:p>
          <a:p>
            <a:r>
              <a:rPr lang="en-US" dirty="0" smtClean="0"/>
              <a:t>Implementing the camera functions required learning Google API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1895" y="169427"/>
            <a:ext cx="1408071" cy="1032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426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goals of our app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83400" y="2438399"/>
            <a:ext cx="10018713" cy="3661776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Improve the User Interface</a:t>
            </a:r>
          </a:p>
          <a:p>
            <a:r>
              <a:rPr lang="en-US" dirty="0" smtClean="0"/>
              <a:t>More in depth price comparison </a:t>
            </a:r>
          </a:p>
          <a:p>
            <a:r>
              <a:rPr lang="en-US" dirty="0" smtClean="0"/>
              <a:t>Optimize the searching algorithm </a:t>
            </a:r>
          </a:p>
          <a:p>
            <a:r>
              <a:rPr lang="en-US" dirty="0" smtClean="0"/>
              <a:t>Include knowledge of:</a:t>
            </a:r>
          </a:p>
          <a:p>
            <a:pPr lvl="1"/>
            <a:r>
              <a:rPr lang="en-US" dirty="0" smtClean="0"/>
              <a:t>Organic</a:t>
            </a:r>
          </a:p>
          <a:p>
            <a:pPr lvl="1"/>
            <a:r>
              <a:rPr lang="en-US" dirty="0" smtClean="0"/>
              <a:t>Ingredients ( aspartame, high fructose corn syrup, trans fat, etc.)</a:t>
            </a:r>
            <a:endParaRPr lang="en-US" dirty="0"/>
          </a:p>
          <a:p>
            <a:pPr lvl="1"/>
            <a:r>
              <a:rPr lang="en-US" dirty="0" smtClean="0"/>
              <a:t>Allergens/Intolerances</a:t>
            </a:r>
          </a:p>
          <a:p>
            <a:pPr lvl="1"/>
            <a:r>
              <a:rPr lang="en-US" dirty="0" smtClean="0"/>
              <a:t>Diet restrictions (Vegetarian, Vegan , Paleo, etc.)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1895" y="169427"/>
            <a:ext cx="1408071" cy="1032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890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Parallax</Template>
  <TotalTime>1576</TotalTime>
  <Words>462</Words>
  <Application>Microsoft Macintosh PowerPoint</Application>
  <PresentationFormat>Widescreen</PresentationFormat>
  <Paragraphs>114</Paragraphs>
  <Slides>11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Corbel</vt:lpstr>
      <vt:lpstr>Times New Roman</vt:lpstr>
      <vt:lpstr>Parallax</vt:lpstr>
      <vt:lpstr>Project Non-GMO</vt:lpstr>
      <vt:lpstr>Background</vt:lpstr>
      <vt:lpstr>Our Vision</vt:lpstr>
      <vt:lpstr>PowerPoint Presentation</vt:lpstr>
      <vt:lpstr>PowerPoint Presentation</vt:lpstr>
      <vt:lpstr>PowerPoint Presentation</vt:lpstr>
      <vt:lpstr>PowerPoint Presentation</vt:lpstr>
      <vt:lpstr>What we learned</vt:lpstr>
      <vt:lpstr>Future goals of our app</vt:lpstr>
      <vt:lpstr>Project Non-GMO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Non-GMO</dc:title>
  <dc:creator>Michael T Mccormick</dc:creator>
  <cp:lastModifiedBy>Michael T Mccormick</cp:lastModifiedBy>
  <cp:revision>41</cp:revision>
  <dcterms:created xsi:type="dcterms:W3CDTF">2016-04-05T23:35:41Z</dcterms:created>
  <dcterms:modified xsi:type="dcterms:W3CDTF">2016-04-13T04:11:59Z</dcterms:modified>
</cp:coreProperties>
</file>